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3"/>
  </p:notesMasterIdLst>
  <p:handoutMasterIdLst>
    <p:handoutMasterId r:id="rId24"/>
  </p:handoutMasterIdLst>
  <p:sldIdLst>
    <p:sldId id="1735" r:id="rId3"/>
    <p:sldId id="1736" r:id="rId4"/>
    <p:sldId id="1965" r:id="rId5"/>
    <p:sldId id="1738" r:id="rId6"/>
    <p:sldId id="1998" r:id="rId7"/>
    <p:sldId id="1963" r:id="rId8"/>
    <p:sldId id="1979" r:id="rId9"/>
    <p:sldId id="1999" r:id="rId10"/>
    <p:sldId id="1991" r:id="rId11"/>
    <p:sldId id="2000" r:id="rId12"/>
    <p:sldId id="2001" r:id="rId13"/>
    <p:sldId id="1992" r:id="rId14"/>
    <p:sldId id="2002" r:id="rId15"/>
    <p:sldId id="1996" r:id="rId16"/>
    <p:sldId id="2004" r:id="rId17"/>
    <p:sldId id="2003" r:id="rId18"/>
    <p:sldId id="1997" r:id="rId19"/>
    <p:sldId id="1968" r:id="rId20"/>
    <p:sldId id="2005" r:id="rId21"/>
    <p:sldId id="170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7402B"/>
    <a:srgbClr val="713346"/>
    <a:srgbClr val="326CE5"/>
    <a:srgbClr val="B4F2C9"/>
    <a:srgbClr val="F47C30"/>
    <a:srgbClr val="92D3DF"/>
    <a:srgbClr val="D8EFF4"/>
    <a:srgbClr val="142D8A"/>
    <a:srgbClr val="1F3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558" y="-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5" y="1874540"/>
            <a:ext cx="5256585" cy="2203741"/>
          </a:xfrm>
        </p:spPr>
        <p:txBody>
          <a:bodyPr/>
          <a:lstStyle/>
          <a:p>
            <a:r>
              <a:rPr lang="en-US" sz="2400" dirty="0"/>
              <a:t>How to use a normalization rule to combine data from two different holdings record fields into one bibliographic field via the publishing profile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4055411"/>
            <a:ext cx="5040560" cy="676579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publishing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49012"/>
          </a:xfrm>
        </p:spPr>
        <p:txBody>
          <a:bodyPr>
            <a:normAutofit/>
          </a:bodyPr>
          <a:lstStyle/>
          <a:p>
            <a:r>
              <a:rPr lang="en-US" dirty="0"/>
              <a:t>The “Data Enrichment” tab of the publishing profile: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8CAD5-8935-4277-8268-F132B75F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1" y="1565516"/>
            <a:ext cx="9144000" cy="3022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83B04-28F3-401C-985D-285807F9A243}"/>
              </a:ext>
            </a:extLst>
          </p:cNvPr>
          <p:cNvSpPr/>
          <p:nvPr/>
        </p:nvSpPr>
        <p:spPr>
          <a:xfrm>
            <a:off x="416317" y="3449700"/>
            <a:ext cx="360040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6CC9A-E78A-41AA-A4E2-ABADD17D6254}"/>
              </a:ext>
            </a:extLst>
          </p:cNvPr>
          <p:cNvSpPr/>
          <p:nvPr/>
        </p:nvSpPr>
        <p:spPr>
          <a:xfrm>
            <a:off x="416317" y="3775105"/>
            <a:ext cx="360040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708556-E2EF-46C5-8128-FE6A14D0C64E}"/>
              </a:ext>
            </a:extLst>
          </p:cNvPr>
          <p:cNvSpPr/>
          <p:nvPr/>
        </p:nvSpPr>
        <p:spPr>
          <a:xfrm>
            <a:off x="416317" y="4128218"/>
            <a:ext cx="360040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initial result of the publishing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id="{BD087ED7-AF83-4F7F-986E-9A9F3B998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77" y="0"/>
            <a:ext cx="7195516" cy="31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2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result of the publishing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the 852 and 866 from the holdings record is published to the 949 field of the bibliographic record there are two separate 949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FEB97-D4FA-440F-A038-8990F77D6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51670"/>
            <a:ext cx="6403086" cy="2289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49347-6B98-4A24-936E-A0877EEA0492}"/>
              </a:ext>
            </a:extLst>
          </p:cNvPr>
          <p:cNvSpPr txBox="1"/>
          <p:nvPr/>
        </p:nvSpPr>
        <p:spPr>
          <a:xfrm>
            <a:off x="139403" y="2016952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 from </a:t>
            </a:r>
            <a:r>
              <a:rPr lang="en-US" dirty="0">
                <a:highlight>
                  <a:srgbClr val="FFFF00"/>
                </a:highlight>
              </a:rPr>
              <a:t>852</a:t>
            </a:r>
            <a:r>
              <a:rPr lang="en-US" dirty="0"/>
              <a:t> 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14593B-3B0D-4312-8807-05E40D17B8AC}"/>
              </a:ext>
            </a:extLst>
          </p:cNvPr>
          <p:cNvCxnSpPr/>
          <p:nvPr/>
        </p:nvCxnSpPr>
        <p:spPr>
          <a:xfrm>
            <a:off x="2083619" y="2571750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677DA5-6F5A-44FF-9C52-1BD08DF0009E}"/>
              </a:ext>
            </a:extLst>
          </p:cNvPr>
          <p:cNvSpPr txBox="1"/>
          <p:nvPr/>
        </p:nvSpPr>
        <p:spPr>
          <a:xfrm>
            <a:off x="139403" y="2418442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 from </a:t>
            </a:r>
            <a:r>
              <a:rPr lang="en-US" dirty="0">
                <a:highlight>
                  <a:srgbClr val="FFFF00"/>
                </a:highlight>
              </a:rPr>
              <a:t>852</a:t>
            </a:r>
            <a:r>
              <a:rPr lang="en-US" dirty="0"/>
              <a:t> 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CB7526-25BC-47D1-B3ED-6FE552940556}"/>
              </a:ext>
            </a:extLst>
          </p:cNvPr>
          <p:cNvCxnSpPr/>
          <p:nvPr/>
        </p:nvCxnSpPr>
        <p:spPr>
          <a:xfrm>
            <a:off x="2123728" y="2283718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F6191B-2F4F-4A60-A908-BEA69F74339A}"/>
              </a:ext>
            </a:extLst>
          </p:cNvPr>
          <p:cNvSpPr txBox="1"/>
          <p:nvPr/>
        </p:nvSpPr>
        <p:spPr>
          <a:xfrm>
            <a:off x="179512" y="3250639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 from </a:t>
            </a:r>
            <a:r>
              <a:rPr lang="en-US" dirty="0">
                <a:highlight>
                  <a:srgbClr val="00FFFF"/>
                </a:highlight>
              </a:rPr>
              <a:t>866</a:t>
            </a:r>
            <a:r>
              <a:rPr lang="en-US" dirty="0"/>
              <a:t> 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CE7A7F-36B3-4390-8A6D-7B3879E2BA0D}"/>
              </a:ext>
            </a:extLst>
          </p:cNvPr>
          <p:cNvCxnSpPr/>
          <p:nvPr/>
        </p:nvCxnSpPr>
        <p:spPr>
          <a:xfrm>
            <a:off x="2163837" y="3517405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8487FB5-412C-433C-80AF-46B216CF4C32}"/>
              </a:ext>
            </a:extLst>
          </p:cNvPr>
          <p:cNvSpPr/>
          <p:nvPr/>
        </p:nvSpPr>
        <p:spPr>
          <a:xfrm>
            <a:off x="2915816" y="1851671"/>
            <a:ext cx="5760640" cy="278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49978C-D047-4F41-A6E0-8801F99C3A77}"/>
              </a:ext>
            </a:extLst>
          </p:cNvPr>
          <p:cNvSpPr/>
          <p:nvPr/>
        </p:nvSpPr>
        <p:spPr>
          <a:xfrm>
            <a:off x="2915816" y="3085303"/>
            <a:ext cx="5760640" cy="278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8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normalization rule and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5B68B0B-3F7B-49E7-A2E9-A4C0648F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6" y="10113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normalization rule and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1521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create a normalization rule as follows.</a:t>
            </a:r>
          </a:p>
          <a:p>
            <a:r>
              <a:rPr lang="en-US" dirty="0"/>
              <a:t>It combines both 949 fields except for subfield z (which in our case is irrelevant, but it is in the rule to show the syntax)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61126-A9DD-48CA-B771-8C80AF227D7F}"/>
              </a:ext>
            </a:extLst>
          </p:cNvPr>
          <p:cNvSpPr txBox="1"/>
          <p:nvPr/>
        </p:nvSpPr>
        <p:spPr>
          <a:xfrm>
            <a:off x="1691680" y="2355726"/>
            <a:ext cx="576064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"combine 949 fields"</a:t>
            </a:r>
          </a:p>
          <a:p>
            <a:r>
              <a:rPr lang="en-US" dirty="0"/>
              <a:t>    when</a:t>
            </a:r>
          </a:p>
          <a:p>
            <a:r>
              <a:rPr lang="en-US" dirty="0"/>
              <a:t>         (TRUE)</a:t>
            </a:r>
          </a:p>
          <a:p>
            <a:r>
              <a:rPr lang="en-US" dirty="0"/>
              <a:t>     then</a:t>
            </a:r>
          </a:p>
          <a:p>
            <a:r>
              <a:rPr lang="en-US" dirty="0"/>
              <a:t>         </a:t>
            </a:r>
            <a:r>
              <a:rPr lang="en-US" dirty="0" err="1"/>
              <a:t>combineFields</a:t>
            </a:r>
            <a:r>
              <a:rPr lang="en-US" dirty="0"/>
              <a:t> "949" excluding "z"</a:t>
            </a:r>
          </a:p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2262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normalization rule and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152127"/>
          </a:xfrm>
        </p:spPr>
        <p:txBody>
          <a:bodyPr>
            <a:normAutofit/>
          </a:bodyPr>
          <a:lstStyle/>
          <a:p>
            <a:r>
              <a:rPr lang="en-US" dirty="0"/>
              <a:t>Here is the rule in the metadata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3C616-28C8-477C-A267-5FBF982CF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1714500"/>
            <a:ext cx="2790825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90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normalization rule and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/>
          </a:bodyPr>
          <a:lstStyle/>
          <a:p>
            <a:r>
              <a:rPr lang="en-US" dirty="0"/>
              <a:t>Here is the normalization process using the normalization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52247-A0ED-4190-8B89-5B6A79C4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315566"/>
            <a:ext cx="480060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3399D3-AD36-468D-8058-904EB2745AAB}"/>
              </a:ext>
            </a:extLst>
          </p:cNvPr>
          <p:cNvSpPr/>
          <p:nvPr/>
        </p:nvSpPr>
        <p:spPr>
          <a:xfrm>
            <a:off x="2555776" y="3867894"/>
            <a:ext cx="26642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364E4-EAC9-45E7-9842-67DBC64AE9FD}"/>
              </a:ext>
            </a:extLst>
          </p:cNvPr>
          <p:cNvSpPr/>
          <p:nvPr/>
        </p:nvSpPr>
        <p:spPr>
          <a:xfrm>
            <a:off x="4716016" y="2859782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normalization rule and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8182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Here is the normalization process </a:t>
            </a:r>
            <a:r>
              <a:rPr lang="en-US" b="1" dirty="0"/>
              <a:t>in the publishing profile</a:t>
            </a:r>
          </a:p>
          <a:p>
            <a:r>
              <a:rPr lang="en-US" dirty="0"/>
              <a:t>We added the normalization process to the publishing profile in the “Data Enrichment” tab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1AF0C-D637-4006-B4D6-A1C6A5641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821532"/>
            <a:ext cx="4200525" cy="2838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B6D469-E0DB-420B-AC8A-F2A6D3C848F2}"/>
              </a:ext>
            </a:extLst>
          </p:cNvPr>
          <p:cNvSpPr/>
          <p:nvPr/>
        </p:nvSpPr>
        <p:spPr>
          <a:xfrm>
            <a:off x="2555776" y="3651871"/>
            <a:ext cx="31683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C5FF30-A051-4664-A364-F56CA3C19FAC}"/>
              </a:ext>
            </a:extLst>
          </p:cNvPr>
          <p:cNvSpPr/>
          <p:nvPr/>
        </p:nvSpPr>
        <p:spPr>
          <a:xfrm>
            <a:off x="3707904" y="2764851"/>
            <a:ext cx="1368152" cy="454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The new result publishing with the normalization process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00F0837-4B16-4F0A-9A72-0EA4D6DB7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81" y="0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new result publishing with the normalization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Now after adding the normalization process to the publishing profile and publishing again we see that all fields are in </a:t>
            </a:r>
            <a:r>
              <a:rPr lang="en-US" b="1" dirty="0">
                <a:highlight>
                  <a:srgbClr val="FFFF00"/>
                </a:highlight>
              </a:rPr>
              <a:t>one</a:t>
            </a:r>
            <a:r>
              <a:rPr lang="en-US" dirty="0"/>
              <a:t> 949 field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0094A-7943-4744-9B27-F1F19797F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56" y="2067694"/>
            <a:ext cx="6023152" cy="1867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2C9EC5-421E-4E9F-925A-4D208768BB6A}"/>
              </a:ext>
            </a:extLst>
          </p:cNvPr>
          <p:cNvSpPr txBox="1"/>
          <p:nvPr/>
        </p:nvSpPr>
        <p:spPr>
          <a:xfrm>
            <a:off x="139403" y="2211710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 from </a:t>
            </a:r>
            <a:r>
              <a:rPr lang="en-US" dirty="0">
                <a:highlight>
                  <a:srgbClr val="FFFF00"/>
                </a:highlight>
              </a:rPr>
              <a:t>852</a:t>
            </a:r>
            <a:r>
              <a:rPr lang="en-US" dirty="0"/>
              <a:t> 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D083AA-2900-4C89-9FD5-D8B76DC45D0A}"/>
              </a:ext>
            </a:extLst>
          </p:cNvPr>
          <p:cNvCxnSpPr>
            <a:cxnSpLocks/>
          </p:cNvCxnSpPr>
          <p:nvPr/>
        </p:nvCxnSpPr>
        <p:spPr>
          <a:xfrm>
            <a:off x="2083619" y="2766508"/>
            <a:ext cx="8321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7C33AB-58D4-4EEB-93D6-F16D88F75CAD}"/>
              </a:ext>
            </a:extLst>
          </p:cNvPr>
          <p:cNvSpPr txBox="1"/>
          <p:nvPr/>
        </p:nvSpPr>
        <p:spPr>
          <a:xfrm>
            <a:off x="139403" y="2613200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 from </a:t>
            </a:r>
            <a:r>
              <a:rPr lang="en-US" dirty="0">
                <a:highlight>
                  <a:srgbClr val="FFFF00"/>
                </a:highlight>
              </a:rPr>
              <a:t>852</a:t>
            </a:r>
            <a:r>
              <a:rPr lang="en-US" dirty="0"/>
              <a:t> 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995EF4-E6D4-4B17-AF81-FB261FF8246C}"/>
              </a:ext>
            </a:extLst>
          </p:cNvPr>
          <p:cNvCxnSpPr>
            <a:cxnSpLocks/>
          </p:cNvCxnSpPr>
          <p:nvPr/>
        </p:nvCxnSpPr>
        <p:spPr>
          <a:xfrm>
            <a:off x="2102462" y="2478476"/>
            <a:ext cx="8027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3464D9-00BB-49E0-971F-C829900047C7}"/>
              </a:ext>
            </a:extLst>
          </p:cNvPr>
          <p:cNvSpPr txBox="1"/>
          <p:nvPr/>
        </p:nvSpPr>
        <p:spPr>
          <a:xfrm>
            <a:off x="179512" y="3066514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 from </a:t>
            </a:r>
            <a:r>
              <a:rPr lang="en-US" dirty="0">
                <a:highlight>
                  <a:srgbClr val="00FFFF"/>
                </a:highlight>
              </a:rPr>
              <a:t>866</a:t>
            </a:r>
            <a:r>
              <a:rPr lang="en-US" dirty="0"/>
              <a:t> 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D92704-6E19-4D00-B827-9802C42F4279}"/>
              </a:ext>
            </a:extLst>
          </p:cNvPr>
          <p:cNvCxnSpPr>
            <a:cxnSpLocks/>
          </p:cNvCxnSpPr>
          <p:nvPr/>
        </p:nvCxnSpPr>
        <p:spPr>
          <a:xfrm>
            <a:off x="2142571" y="3270564"/>
            <a:ext cx="7519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267495"/>
            <a:ext cx="5400600" cy="4420325"/>
          </a:xfrm>
        </p:spPr>
        <p:txBody>
          <a:bodyPr/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The sample record</a:t>
            </a:r>
          </a:p>
          <a:p>
            <a:pPr lvl="1"/>
            <a:r>
              <a:rPr lang="en-US" dirty="0"/>
              <a:t>The publishing profile</a:t>
            </a:r>
          </a:p>
          <a:p>
            <a:pPr lvl="1"/>
            <a:r>
              <a:rPr lang="en-US" dirty="0"/>
              <a:t>The initial result of the publishing</a:t>
            </a:r>
          </a:p>
          <a:p>
            <a:pPr lvl="1"/>
            <a:r>
              <a:rPr lang="en-US" dirty="0"/>
              <a:t>The normalization rule and process</a:t>
            </a:r>
          </a:p>
          <a:p>
            <a:pPr lvl="1"/>
            <a:r>
              <a:rPr lang="en-US" dirty="0"/>
              <a:t>The new result publishing with the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29A9F166-C17B-484A-BA1B-E51713A5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12" y="17453"/>
            <a:ext cx="7149589" cy="31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presentation we will show how to combine two fields with the same tag into one field.</a:t>
            </a:r>
          </a:p>
          <a:p>
            <a:r>
              <a:rPr lang="en-US" dirty="0"/>
              <a:t>In the specific situation here a publishing profile has been defined to </a:t>
            </a:r>
          </a:p>
          <a:p>
            <a:pPr lvl="1"/>
            <a:r>
              <a:rPr lang="en-US" dirty="0"/>
              <a:t>send data from the </a:t>
            </a:r>
            <a:r>
              <a:rPr lang="en-US" dirty="0">
                <a:highlight>
                  <a:srgbClr val="FFFF00"/>
                </a:highlight>
              </a:rPr>
              <a:t>852</a:t>
            </a:r>
            <a:r>
              <a:rPr lang="en-US" dirty="0"/>
              <a:t> of the holdings record to publish to the 949 of the bibliographic record</a:t>
            </a:r>
          </a:p>
          <a:p>
            <a:pPr lvl="1"/>
            <a:r>
              <a:rPr lang="en-US" dirty="0"/>
              <a:t>send data from the </a:t>
            </a:r>
            <a:r>
              <a:rPr lang="en-US" dirty="0">
                <a:highlight>
                  <a:srgbClr val="00FFFF"/>
                </a:highlight>
              </a:rPr>
              <a:t>866</a:t>
            </a:r>
            <a:r>
              <a:rPr lang="en-US" dirty="0"/>
              <a:t> of the holdings record to publish to the 949 of the bibliographic record</a:t>
            </a:r>
          </a:p>
        </p:txBody>
      </p:sp>
    </p:spTree>
    <p:extLst>
      <p:ext uri="{BB962C8B-B14F-4D97-AF65-F5344CB8AC3E}">
        <p14:creationId xmlns:p14="http://schemas.microsoft.com/office/powerpoint/2010/main" val="16212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resulting published file </a:t>
            </a:r>
            <a:r>
              <a:rPr lang="en-US" dirty="0">
                <a:highlight>
                  <a:srgbClr val="FFFF00"/>
                </a:highlight>
              </a:rPr>
              <a:t>two</a:t>
            </a:r>
            <a:r>
              <a:rPr lang="en-US" dirty="0"/>
              <a:t> 949 fields are created: </a:t>
            </a:r>
          </a:p>
          <a:p>
            <a:pPr lvl="1"/>
            <a:r>
              <a:rPr lang="en-US" dirty="0"/>
              <a:t>One 949 field contains data that was in the 852 of the holdings record</a:t>
            </a:r>
          </a:p>
          <a:p>
            <a:pPr lvl="1"/>
            <a:r>
              <a:rPr lang="en-US" dirty="0"/>
              <a:t>One 949 field contains data that was in the 866 of the holdings record</a:t>
            </a:r>
          </a:p>
          <a:p>
            <a:endParaRPr lang="en-US" dirty="0"/>
          </a:p>
          <a:p>
            <a:r>
              <a:rPr lang="en-US" dirty="0"/>
              <a:t>The institution desires to have </a:t>
            </a:r>
            <a:r>
              <a:rPr lang="en-US" dirty="0">
                <a:highlight>
                  <a:srgbClr val="FFFF00"/>
                </a:highlight>
              </a:rPr>
              <a:t>one</a:t>
            </a:r>
            <a:r>
              <a:rPr lang="en-US" dirty="0"/>
              <a:t> 949 field with all the data in one field.</a:t>
            </a:r>
          </a:p>
        </p:txBody>
      </p:sp>
    </p:spTree>
    <p:extLst>
      <p:ext uri="{BB962C8B-B14F-4D97-AF65-F5344CB8AC3E}">
        <p14:creationId xmlns:p14="http://schemas.microsoft.com/office/powerpoint/2010/main" val="56516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sample record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11608"/>
          </a:xfrm>
        </p:spPr>
        <p:txBody>
          <a:bodyPr>
            <a:normAutofit/>
          </a:bodyPr>
          <a:lstStyle/>
          <a:p>
            <a:r>
              <a:rPr lang="en-US" dirty="0"/>
              <a:t>This is a holdings record which will be published.</a:t>
            </a:r>
          </a:p>
          <a:p>
            <a:r>
              <a:rPr lang="en-US" dirty="0"/>
              <a:t>It has an 852 field and an 866 field.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E70FD-5622-4E32-B3E4-E424D0E0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216"/>
            <a:ext cx="9144000" cy="28247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EF2939-544F-4312-AD9B-7DC9C93F9A54}"/>
              </a:ext>
            </a:extLst>
          </p:cNvPr>
          <p:cNvSpPr/>
          <p:nvPr/>
        </p:nvSpPr>
        <p:spPr>
          <a:xfrm>
            <a:off x="395536" y="3939902"/>
            <a:ext cx="65527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6718B-5AAE-404B-8E1B-BBC5E0DC0278}"/>
              </a:ext>
            </a:extLst>
          </p:cNvPr>
          <p:cNvSpPr/>
          <p:nvPr/>
        </p:nvSpPr>
        <p:spPr>
          <a:xfrm>
            <a:off x="395536" y="3651870"/>
            <a:ext cx="65527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publishing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00F0837-4B16-4F0A-9A72-0EA4D6DB7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81" y="0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publishing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In the “Data Enrichment” tab of the publishing profile we will define as follows:</a:t>
            </a:r>
          </a:p>
          <a:p>
            <a:pPr lvl="1"/>
            <a:r>
              <a:rPr lang="en-US" dirty="0"/>
              <a:t>Send the </a:t>
            </a:r>
            <a:r>
              <a:rPr lang="en-US" dirty="0">
                <a:highlight>
                  <a:srgbClr val="FFFF00"/>
                </a:highlight>
              </a:rPr>
              <a:t>852</a:t>
            </a:r>
            <a:r>
              <a:rPr lang="en-US" dirty="0"/>
              <a:t> subfield b of the holdings record to the 949 subfield b of the bibliographic record</a:t>
            </a:r>
          </a:p>
          <a:p>
            <a:pPr lvl="1"/>
            <a:r>
              <a:rPr lang="en-US" dirty="0"/>
              <a:t>Send the </a:t>
            </a:r>
            <a:r>
              <a:rPr lang="en-US" dirty="0">
                <a:highlight>
                  <a:srgbClr val="FFFF00"/>
                </a:highlight>
              </a:rPr>
              <a:t>852</a:t>
            </a:r>
            <a:r>
              <a:rPr lang="en-US" dirty="0"/>
              <a:t> subfield c of the holdings record to the 949 subfield c of the bibliographic record</a:t>
            </a:r>
          </a:p>
          <a:p>
            <a:pPr lvl="1"/>
            <a:r>
              <a:rPr lang="en-US" dirty="0"/>
              <a:t>Send the </a:t>
            </a:r>
            <a:r>
              <a:rPr lang="en-US" dirty="0">
                <a:highlight>
                  <a:srgbClr val="00FFFF"/>
                </a:highlight>
              </a:rPr>
              <a:t>866</a:t>
            </a:r>
            <a:r>
              <a:rPr lang="en-US" dirty="0"/>
              <a:t> subfield a of the holdings record to the 949 subfield d of the bibliographic record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4304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16286</TotalTime>
  <Words>546</Words>
  <Application>Microsoft Office PowerPoint</Application>
  <PresentationFormat>On-screen Show (16:9)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IGeLU_2016_16X9 (1)</vt:lpstr>
      <vt:lpstr>Ex_Libris_2020</vt:lpstr>
      <vt:lpstr>How to use a normalization rule to combine data from two different holdings record fields into one bibliographic field via the publishing profile</vt:lpstr>
      <vt:lpstr>PowerPoint Presentation</vt:lpstr>
      <vt:lpstr>Introduction</vt:lpstr>
      <vt:lpstr>Introduction</vt:lpstr>
      <vt:lpstr>Introduction</vt:lpstr>
      <vt:lpstr>The sample record</vt:lpstr>
      <vt:lpstr>The sample record</vt:lpstr>
      <vt:lpstr>The publishing profile</vt:lpstr>
      <vt:lpstr>The publishing profile</vt:lpstr>
      <vt:lpstr>The publishing profile</vt:lpstr>
      <vt:lpstr>The initial result of the publishing</vt:lpstr>
      <vt:lpstr>The initial result of the publishing</vt:lpstr>
      <vt:lpstr>The normalization rule and process</vt:lpstr>
      <vt:lpstr>The normalization rule and process</vt:lpstr>
      <vt:lpstr>The normalization rule and process</vt:lpstr>
      <vt:lpstr>The normalization rule and process</vt:lpstr>
      <vt:lpstr>The normalization rule and process</vt:lpstr>
      <vt:lpstr>The new result publishing with the normalization process</vt:lpstr>
      <vt:lpstr>The new result publishing with the normalization process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1596</cp:revision>
  <dcterms:created xsi:type="dcterms:W3CDTF">2017-01-02T15:10:30Z</dcterms:created>
  <dcterms:modified xsi:type="dcterms:W3CDTF">2020-07-26T05:37:47Z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